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snapToGrid="0">
      <p:cViewPr varScale="1">
        <p:scale>
          <a:sx n="78" d="100"/>
          <a:sy n="78" d="100"/>
        </p:scale>
        <p:origin x="82" y="21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08EE4-B07C-4E0F-A75E-1089BE932A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B43A8F6-DEEA-4817-AC72-1F50F5F945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5BCA108-4675-4C52-81B0-DC7BE6B53225}"/>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5" name="Footer Placeholder 4">
            <a:extLst>
              <a:ext uri="{FF2B5EF4-FFF2-40B4-BE49-F238E27FC236}">
                <a16:creationId xmlns:a16="http://schemas.microsoft.com/office/drawing/2014/main" id="{95F7648B-3BF4-4490-BE96-A161C8B32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112470-4051-4015-AE4C-929A5E07E232}"/>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1439094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74481-F7C7-447F-8DF9-30BE8048FB7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1E5AB5C-9E7A-4948-BF18-489687CD279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23A526-5852-4803-B3AA-6DAACEC449FE}"/>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5" name="Footer Placeholder 4">
            <a:extLst>
              <a:ext uri="{FF2B5EF4-FFF2-40B4-BE49-F238E27FC236}">
                <a16:creationId xmlns:a16="http://schemas.microsoft.com/office/drawing/2014/main" id="{BA8B08EE-E62E-49F3-AD20-9FE50DF6A0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5EEBE7-B037-4289-9260-C2AD0C187D6C}"/>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4113206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14814-DEC7-47F0-AB63-48665A48EE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9C467F-1FA1-430D-A805-2E35855A3C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4A9690-A7EB-40FA-82F8-E51A513DFD5B}"/>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5" name="Footer Placeholder 4">
            <a:extLst>
              <a:ext uri="{FF2B5EF4-FFF2-40B4-BE49-F238E27FC236}">
                <a16:creationId xmlns:a16="http://schemas.microsoft.com/office/drawing/2014/main" id="{4F6CC72A-B675-45E4-9F3F-25E3914F16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BCF44A-B84D-4D94-B512-CE036A0DBD60}"/>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2778808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93165-7CE2-4475-B761-1D242FCF77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6046BAB-E770-4F22-B7A1-9DB1F2A6B4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F44BD7-A58F-4BBD-9D80-5EE71596B1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9363720-C619-4FF8-A91E-4002921509F0}"/>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6" name="Footer Placeholder 5">
            <a:extLst>
              <a:ext uri="{FF2B5EF4-FFF2-40B4-BE49-F238E27FC236}">
                <a16:creationId xmlns:a16="http://schemas.microsoft.com/office/drawing/2014/main" id="{24F18C4C-017B-4F1D-8BA7-03B9769B72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8995C3-121F-414F-A09E-4D7CC0FD2DE4}"/>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2066242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7BF56-27FA-4A05-9986-754E303D6AB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3B577C7-3C6B-4D5A-B580-1002545935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2A0C30-AE81-44BB-8A3D-C8D06F53C2B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39D1AF1-2220-435F-A426-417C0BA95D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88429B-30DB-4FED-BABE-0093E04ADB7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53B5A4-AC85-4248-A388-C1BCB60241F1}"/>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8" name="Footer Placeholder 7">
            <a:extLst>
              <a:ext uri="{FF2B5EF4-FFF2-40B4-BE49-F238E27FC236}">
                <a16:creationId xmlns:a16="http://schemas.microsoft.com/office/drawing/2014/main" id="{0B2B25FE-A836-40DE-9AA8-DA7D4AD36E6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BEF0E5E-5A0D-4B85-B184-8E58DFB1288D}"/>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682168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1D9B7-567A-473C-930E-7EDFFBD545F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036E455-E2FA-4524-8D74-C6F97AB540F6}"/>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4" name="Footer Placeholder 3">
            <a:extLst>
              <a:ext uri="{FF2B5EF4-FFF2-40B4-BE49-F238E27FC236}">
                <a16:creationId xmlns:a16="http://schemas.microsoft.com/office/drawing/2014/main" id="{AA15A10F-2F35-4FC6-AC87-77A5C351E3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CB351D5-A2E4-4172-AFF3-C9E79E5DE594}"/>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3750253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DA9C86-9110-4BDD-A0FD-6A517D9FE011}"/>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3" name="Footer Placeholder 2">
            <a:extLst>
              <a:ext uri="{FF2B5EF4-FFF2-40B4-BE49-F238E27FC236}">
                <a16:creationId xmlns:a16="http://schemas.microsoft.com/office/drawing/2014/main" id="{80B9FCE9-6275-4919-B33A-D663FE0475F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8467F26-D477-4579-B8E3-BC7563555AED}"/>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497495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54EFE-464B-49BC-A6FA-14C66B5A8E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FF60FA-1C77-4D09-B6A0-1A8DD4F808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BC39A31-4217-40A4-9184-950FBB495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3159F9-E418-4A79-9DBF-3B909380B731}"/>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6" name="Footer Placeholder 5">
            <a:extLst>
              <a:ext uri="{FF2B5EF4-FFF2-40B4-BE49-F238E27FC236}">
                <a16:creationId xmlns:a16="http://schemas.microsoft.com/office/drawing/2014/main" id="{2143BEC0-EBEB-444E-BF5E-A6D02BEBCC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E44FBB-6B4E-4A9D-BA6E-F5B7F25712EB}"/>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1842536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A6882-A40D-4759-8F16-670AD13EE9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F35D21A-B087-499C-BB61-A80668586F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7AC8EC8-F2F5-4E62-AB43-72E9CA8492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91B199-11F9-4867-A896-F7B300D1DDFB}"/>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6" name="Footer Placeholder 5">
            <a:extLst>
              <a:ext uri="{FF2B5EF4-FFF2-40B4-BE49-F238E27FC236}">
                <a16:creationId xmlns:a16="http://schemas.microsoft.com/office/drawing/2014/main" id="{E4D1053C-D9A8-4B9B-AFCF-DA866E8D0B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91CE04-1117-4DF1-88A3-CCD1F526B402}"/>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3965207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55505-DAA2-4574-ADAE-014A1E267B4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65AD753-D902-4102-A97E-094E711192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DB8EB9-8AB1-4FB6-8C91-4748AEC26709}"/>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5" name="Footer Placeholder 4">
            <a:extLst>
              <a:ext uri="{FF2B5EF4-FFF2-40B4-BE49-F238E27FC236}">
                <a16:creationId xmlns:a16="http://schemas.microsoft.com/office/drawing/2014/main" id="{0DEAB8EC-D51A-40D5-81DE-94F4B8FF02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96D316-08EF-41EE-9D34-F89899F0528E}"/>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878194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D7C4BA0-D7E8-4FA4-9E2F-71BCD1A68B2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E3AD6DB-0C4F-4679-AB87-C7D0F50AA8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AA0F21-BF14-417D-9DA4-FB71F2C718F1}"/>
              </a:ext>
            </a:extLst>
          </p:cNvPr>
          <p:cNvSpPr>
            <a:spLocks noGrp="1"/>
          </p:cNvSpPr>
          <p:nvPr>
            <p:ph type="dt" sz="half" idx="10"/>
          </p:nvPr>
        </p:nvSpPr>
        <p:spPr/>
        <p:txBody>
          <a:bodyPr/>
          <a:lstStyle/>
          <a:p>
            <a:fld id="{4719AA4B-0BF7-4FCB-B360-6B68C7983276}" type="datetimeFigureOut">
              <a:rPr lang="en-US" smtClean="0"/>
              <a:t>7/27/2026</a:t>
            </a:fld>
            <a:endParaRPr lang="en-US"/>
          </a:p>
        </p:txBody>
      </p:sp>
      <p:sp>
        <p:nvSpPr>
          <p:cNvPr id="5" name="Footer Placeholder 4">
            <a:extLst>
              <a:ext uri="{FF2B5EF4-FFF2-40B4-BE49-F238E27FC236}">
                <a16:creationId xmlns:a16="http://schemas.microsoft.com/office/drawing/2014/main" id="{9455A232-9B17-4CE4-98A7-B2CE19538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EC4557-867F-4E4C-9E0B-03A102BAEFE4}"/>
              </a:ext>
            </a:extLst>
          </p:cNvPr>
          <p:cNvSpPr>
            <a:spLocks noGrp="1"/>
          </p:cNvSpPr>
          <p:nvPr>
            <p:ph type="sldNum" sz="quarter" idx="12"/>
          </p:nvPr>
        </p:nvSpPr>
        <p:spPr/>
        <p:txBody>
          <a:bodyPr/>
          <a:lstStyle/>
          <a:p>
            <a:fld id="{10EF7DCF-E74D-4BFC-93DA-678F029BB78C}" type="slidenum">
              <a:rPr lang="en-US" smtClean="0"/>
              <a:t>‹#›</a:t>
            </a:fld>
            <a:endParaRPr lang="en-US"/>
          </a:p>
        </p:txBody>
      </p:sp>
    </p:spTree>
    <p:extLst>
      <p:ext uri="{BB962C8B-B14F-4D97-AF65-F5344CB8AC3E}">
        <p14:creationId xmlns:p14="http://schemas.microsoft.com/office/powerpoint/2010/main" val="695354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7C5D70-A457-4437-8713-691722104D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959D247-58B1-49FA-A297-ABECDFE6B8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3BCC7B-46F1-4B3F-A0CE-2514E4B8B2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19AA4B-0BF7-4FCB-B360-6B68C7983276}" type="datetimeFigureOut">
              <a:rPr lang="en-US" smtClean="0"/>
              <a:t>7/27/2026</a:t>
            </a:fld>
            <a:endParaRPr lang="en-US"/>
          </a:p>
        </p:txBody>
      </p:sp>
      <p:sp>
        <p:nvSpPr>
          <p:cNvPr id="5" name="Footer Placeholder 4">
            <a:extLst>
              <a:ext uri="{FF2B5EF4-FFF2-40B4-BE49-F238E27FC236}">
                <a16:creationId xmlns:a16="http://schemas.microsoft.com/office/drawing/2014/main" id="{79A49B46-2FBE-44A3-9396-0735672080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F95E76B-0068-4B44-893E-D7E3B7633F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EF7DCF-E74D-4BFC-93DA-678F029BB78C}" type="slidenum">
              <a:rPr lang="en-US" smtClean="0"/>
              <a:t>‹#›</a:t>
            </a:fld>
            <a:endParaRPr lang="en-US"/>
          </a:p>
        </p:txBody>
      </p:sp>
    </p:spTree>
    <p:extLst>
      <p:ext uri="{BB962C8B-B14F-4D97-AF65-F5344CB8AC3E}">
        <p14:creationId xmlns:p14="http://schemas.microsoft.com/office/powerpoint/2010/main" val="3578985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84341-BBC9-46F9-81F3-CCDC8D2CF2A5}"/>
              </a:ext>
            </a:extLst>
          </p:cNvPr>
          <p:cNvSpPr>
            <a:spLocks noGrp="1"/>
          </p:cNvSpPr>
          <p:nvPr>
            <p:ph type="ctrTitle"/>
          </p:nvPr>
        </p:nvSpPr>
        <p:spPr/>
        <p:txBody>
          <a:bodyPr/>
          <a:lstStyle/>
          <a:p>
            <a:r>
              <a:rPr lang="en-US" dirty="0"/>
              <a:t>Proposal for improved passive building ventilation</a:t>
            </a:r>
          </a:p>
        </p:txBody>
      </p:sp>
      <p:sp>
        <p:nvSpPr>
          <p:cNvPr id="3" name="Subtitle 2">
            <a:extLst>
              <a:ext uri="{FF2B5EF4-FFF2-40B4-BE49-F238E27FC236}">
                <a16:creationId xmlns:a16="http://schemas.microsoft.com/office/drawing/2014/main" id="{868BEBD9-6655-41A6-9969-A8498DF9C9C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84186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73FA1-7E41-452B-88E1-690F6EA2D225}"/>
              </a:ext>
            </a:extLst>
          </p:cNvPr>
          <p:cNvSpPr>
            <a:spLocks noGrp="1"/>
          </p:cNvSpPr>
          <p:nvPr>
            <p:ph type="title"/>
          </p:nvPr>
        </p:nvSpPr>
        <p:spPr/>
        <p:txBody>
          <a:bodyPr/>
          <a:lstStyle/>
          <a:p>
            <a:r>
              <a:rPr lang="en-US" dirty="0"/>
              <a:t>Benefits</a:t>
            </a:r>
          </a:p>
        </p:txBody>
      </p:sp>
      <p:sp>
        <p:nvSpPr>
          <p:cNvPr id="3" name="Content Placeholder 2">
            <a:extLst>
              <a:ext uri="{FF2B5EF4-FFF2-40B4-BE49-F238E27FC236}">
                <a16:creationId xmlns:a16="http://schemas.microsoft.com/office/drawing/2014/main" id="{395A40CE-1BE0-4605-B81A-082740C5EC4A}"/>
              </a:ext>
            </a:extLst>
          </p:cNvPr>
          <p:cNvSpPr>
            <a:spLocks noGrp="1"/>
          </p:cNvSpPr>
          <p:nvPr>
            <p:ph idx="1"/>
          </p:nvPr>
        </p:nvSpPr>
        <p:spPr/>
        <p:txBody>
          <a:bodyPr>
            <a:normAutofit lnSpcReduction="10000"/>
          </a:bodyPr>
          <a:lstStyle/>
          <a:p>
            <a:r>
              <a:rPr lang="en-US" dirty="0"/>
              <a:t>Low cost</a:t>
            </a:r>
          </a:p>
          <a:p>
            <a:pPr lvl="1"/>
            <a:r>
              <a:rPr lang="en-US" dirty="0"/>
              <a:t> (hundreds not thousands)</a:t>
            </a:r>
          </a:p>
          <a:p>
            <a:r>
              <a:rPr lang="en-US" dirty="0"/>
              <a:t>Fast implementation </a:t>
            </a:r>
          </a:p>
          <a:p>
            <a:pPr lvl="1"/>
            <a:r>
              <a:rPr lang="en-US" dirty="0"/>
              <a:t>(days not weeks)</a:t>
            </a:r>
          </a:p>
          <a:p>
            <a:r>
              <a:rPr lang="en-US" dirty="0"/>
              <a:t>Improve occupant experience </a:t>
            </a:r>
          </a:p>
          <a:p>
            <a:pPr lvl="1"/>
            <a:r>
              <a:rPr lang="en-US" dirty="0"/>
              <a:t>(passive cooling early mornings/late evenings)</a:t>
            </a:r>
          </a:p>
          <a:p>
            <a:r>
              <a:rPr lang="en-US" dirty="0"/>
              <a:t>Improve security</a:t>
            </a:r>
          </a:p>
          <a:p>
            <a:pPr lvl="1"/>
            <a:r>
              <a:rPr lang="en-US" dirty="0"/>
              <a:t> (eliminate propped open doors)</a:t>
            </a:r>
          </a:p>
          <a:p>
            <a:r>
              <a:rPr lang="en-US" dirty="0"/>
              <a:t>Opportunity for artistic expression </a:t>
            </a:r>
          </a:p>
          <a:p>
            <a:pPr lvl="1"/>
            <a:r>
              <a:rPr lang="en-US" dirty="0"/>
              <a:t>(combination of flat bar elements and paint can provide drastic impact)</a:t>
            </a:r>
          </a:p>
        </p:txBody>
      </p:sp>
    </p:spTree>
    <p:extLst>
      <p:ext uri="{BB962C8B-B14F-4D97-AF65-F5344CB8AC3E}">
        <p14:creationId xmlns:p14="http://schemas.microsoft.com/office/powerpoint/2010/main" val="1643650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B6407-CA30-4B9E-A943-6E724437135D}"/>
              </a:ext>
            </a:extLst>
          </p:cNvPr>
          <p:cNvSpPr>
            <a:spLocks noGrp="1"/>
          </p:cNvSpPr>
          <p:nvPr>
            <p:ph type="title"/>
          </p:nvPr>
        </p:nvSpPr>
        <p:spPr/>
        <p:txBody>
          <a:bodyPr/>
          <a:lstStyle/>
          <a:p>
            <a:r>
              <a:rPr lang="en-US" dirty="0"/>
              <a:t>proposal</a:t>
            </a:r>
          </a:p>
        </p:txBody>
      </p:sp>
      <p:sp>
        <p:nvSpPr>
          <p:cNvPr id="3" name="Content Placeholder 2">
            <a:extLst>
              <a:ext uri="{FF2B5EF4-FFF2-40B4-BE49-F238E27FC236}">
                <a16:creationId xmlns:a16="http://schemas.microsoft.com/office/drawing/2014/main" id="{315A4673-6055-4AA9-BA66-A93FE134DEA5}"/>
              </a:ext>
            </a:extLst>
          </p:cNvPr>
          <p:cNvSpPr>
            <a:spLocks noGrp="1"/>
          </p:cNvSpPr>
          <p:nvPr>
            <p:ph idx="1"/>
          </p:nvPr>
        </p:nvSpPr>
        <p:spPr/>
        <p:txBody>
          <a:bodyPr>
            <a:normAutofit lnSpcReduction="10000"/>
          </a:bodyPr>
          <a:lstStyle/>
          <a:p>
            <a:r>
              <a:rPr lang="en-US" dirty="0"/>
              <a:t>Install security “screen doors” on the North and South entrance inner vestibule door frames. These openings had their wood frame doors removed at some point in history, but remain viable for reuse.</a:t>
            </a:r>
          </a:p>
          <a:p>
            <a:r>
              <a:rPr lang="en-US" dirty="0"/>
              <a:t>Proposed doors would consist of the following:</a:t>
            </a:r>
          </a:p>
          <a:p>
            <a:pPr lvl="1"/>
            <a:r>
              <a:rPr lang="en-US" dirty="0"/>
              <a:t>Box tube steel frame</a:t>
            </a:r>
          </a:p>
          <a:p>
            <a:pPr lvl="1"/>
            <a:r>
              <a:rPr lang="en-US" dirty="0"/>
              <a:t>Flatted expanded metal infill</a:t>
            </a:r>
          </a:p>
          <a:p>
            <a:pPr lvl="1"/>
            <a:r>
              <a:rPr lang="en-US" dirty="0"/>
              <a:t>Vertical panic bar hardware (meet emergency egress requirements)</a:t>
            </a:r>
          </a:p>
          <a:p>
            <a:pPr lvl="1"/>
            <a:r>
              <a:rPr lang="en-US" dirty="0"/>
              <a:t>Automatic door closers (keeps building secure)</a:t>
            </a:r>
          </a:p>
          <a:p>
            <a:pPr lvl="1"/>
            <a:r>
              <a:rPr lang="en-US" dirty="0"/>
              <a:t>Potential enhancements:</a:t>
            </a:r>
          </a:p>
          <a:p>
            <a:pPr lvl="2"/>
            <a:r>
              <a:rPr lang="en-US" dirty="0"/>
              <a:t>Incorporate artistic elements (Wichita flag/banner?)</a:t>
            </a:r>
          </a:p>
          <a:p>
            <a:pPr lvl="2"/>
            <a:r>
              <a:rPr lang="en-US" dirty="0"/>
              <a:t>Insect screens easily added</a:t>
            </a:r>
          </a:p>
          <a:p>
            <a:pPr lvl="2"/>
            <a:endParaRPr lang="en-US" dirty="0"/>
          </a:p>
        </p:txBody>
      </p:sp>
    </p:spTree>
    <p:extLst>
      <p:ext uri="{BB962C8B-B14F-4D97-AF65-F5344CB8AC3E}">
        <p14:creationId xmlns:p14="http://schemas.microsoft.com/office/powerpoint/2010/main" val="3259989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A37-8178-400F-B114-6E63771F87FC}"/>
              </a:ext>
            </a:extLst>
          </p:cNvPr>
          <p:cNvSpPr>
            <a:spLocks noGrp="1"/>
          </p:cNvSpPr>
          <p:nvPr>
            <p:ph type="title"/>
          </p:nvPr>
        </p:nvSpPr>
        <p:spPr/>
        <p:txBody>
          <a:bodyPr/>
          <a:lstStyle/>
          <a:p>
            <a:r>
              <a:rPr lang="en-US" dirty="0"/>
              <a:t>Materials (four total doors N/S hallway)</a:t>
            </a:r>
          </a:p>
        </p:txBody>
      </p:sp>
      <p:sp>
        <p:nvSpPr>
          <p:cNvPr id="3" name="Content Placeholder 2">
            <a:extLst>
              <a:ext uri="{FF2B5EF4-FFF2-40B4-BE49-F238E27FC236}">
                <a16:creationId xmlns:a16="http://schemas.microsoft.com/office/drawing/2014/main" id="{BCB0AD41-860B-4DE8-9848-4CB80EBC4D41}"/>
              </a:ext>
            </a:extLst>
          </p:cNvPr>
          <p:cNvSpPr>
            <a:spLocks noGrp="1"/>
          </p:cNvSpPr>
          <p:nvPr>
            <p:ph idx="1"/>
          </p:nvPr>
        </p:nvSpPr>
        <p:spPr/>
        <p:txBody>
          <a:bodyPr>
            <a:normAutofit/>
          </a:bodyPr>
          <a:lstStyle/>
          <a:p>
            <a:r>
              <a:rPr lang="en-US" dirty="0"/>
              <a:t>80 feet 1 ½ x 3 x .083 box tubing ($400)</a:t>
            </a:r>
          </a:p>
          <a:p>
            <a:r>
              <a:rPr lang="en-US" dirty="0"/>
              <a:t> 4 sheets 4 x 8 x .156 flattened expanded metal ($480)</a:t>
            </a:r>
          </a:p>
          <a:p>
            <a:r>
              <a:rPr lang="en-US" dirty="0"/>
              <a:t>4 sets vertical panic bar door hardware ($340-876)</a:t>
            </a:r>
          </a:p>
          <a:p>
            <a:r>
              <a:rPr lang="en-US" dirty="0"/>
              <a:t>4 sets door closers ($202-560)</a:t>
            </a:r>
          </a:p>
          <a:p>
            <a:r>
              <a:rPr lang="en-US" dirty="0"/>
              <a:t>4 sets commercial door hinges ($55-110)</a:t>
            </a:r>
          </a:p>
          <a:p>
            <a:r>
              <a:rPr lang="en-US" dirty="0"/>
              <a:t>8 sets of door hold open hardware ($104-120)</a:t>
            </a:r>
          </a:p>
          <a:p>
            <a:pPr marL="1828800" lvl="4" indent="0">
              <a:buNone/>
            </a:pPr>
            <a:endParaRPr lang="en-US" dirty="0"/>
          </a:p>
          <a:p>
            <a:pPr marL="1828800" lvl="4" indent="0">
              <a:buNone/>
            </a:pPr>
            <a:r>
              <a:rPr lang="en-US" sz="4400" dirty="0"/>
              <a:t>TOTAL $1,581-2,546*</a:t>
            </a:r>
          </a:p>
          <a:p>
            <a:pPr marL="1828800" lvl="4" indent="0">
              <a:buNone/>
            </a:pPr>
            <a:r>
              <a:rPr lang="en-US" dirty="0"/>
              <a:t>*Given the low usage these doors should receive recommend lighter grade hardware</a:t>
            </a:r>
          </a:p>
          <a:p>
            <a:pPr marL="3657600" lvl="8" indent="0">
              <a:buNone/>
            </a:pPr>
            <a:endParaRPr lang="en-US" dirty="0"/>
          </a:p>
        </p:txBody>
      </p:sp>
    </p:spTree>
    <p:extLst>
      <p:ext uri="{BB962C8B-B14F-4D97-AF65-F5344CB8AC3E}">
        <p14:creationId xmlns:p14="http://schemas.microsoft.com/office/powerpoint/2010/main" val="2821742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321B9-6A7F-4E01-B35E-5CDD380BEDB3}"/>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D0685D93-A91F-4024-B6F4-9A94BE3C15C8}"/>
              </a:ext>
            </a:extLst>
          </p:cNvPr>
          <p:cNvPicPr>
            <a:picLocks noGrp="1" noChangeAspect="1"/>
          </p:cNvPicPr>
          <p:nvPr>
            <p:ph idx="1"/>
          </p:nvPr>
        </p:nvPicPr>
        <p:blipFill>
          <a:blip r:embed="rId2"/>
          <a:stretch>
            <a:fillRect/>
          </a:stretch>
        </p:blipFill>
        <p:spPr>
          <a:xfrm>
            <a:off x="341862" y="265471"/>
            <a:ext cx="11011938" cy="5439544"/>
          </a:xfrm>
        </p:spPr>
      </p:pic>
    </p:spTree>
    <p:extLst>
      <p:ext uri="{BB962C8B-B14F-4D97-AF65-F5344CB8AC3E}">
        <p14:creationId xmlns:p14="http://schemas.microsoft.com/office/powerpoint/2010/main" val="21339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AEBAC-BEF1-4DEE-A182-1269460BA57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F3A0231-A537-4AE0-BA8E-AFF0D03B6E16}"/>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DDCA3F59-A67D-4A45-8B87-CA8CB78EE066}"/>
              </a:ext>
            </a:extLst>
          </p:cNvPr>
          <p:cNvPicPr>
            <a:picLocks noChangeAspect="1"/>
          </p:cNvPicPr>
          <p:nvPr/>
        </p:nvPicPr>
        <p:blipFill>
          <a:blip r:embed="rId2"/>
          <a:stretch>
            <a:fillRect/>
          </a:stretch>
        </p:blipFill>
        <p:spPr>
          <a:xfrm>
            <a:off x="456711" y="319770"/>
            <a:ext cx="11278577" cy="6218459"/>
          </a:xfrm>
          <a:prstGeom prst="rect">
            <a:avLst/>
          </a:prstGeom>
        </p:spPr>
      </p:pic>
    </p:spTree>
    <p:extLst>
      <p:ext uri="{BB962C8B-B14F-4D97-AF65-F5344CB8AC3E}">
        <p14:creationId xmlns:p14="http://schemas.microsoft.com/office/powerpoint/2010/main" val="3591944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36919-E664-4E6D-9042-3B3DA22E758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817964F-1DA0-4840-A217-A6B481D3814D}"/>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ACDEE241-9D8A-4A8F-A74F-F7CA4D577A3D}"/>
              </a:ext>
            </a:extLst>
          </p:cNvPr>
          <p:cNvPicPr>
            <a:picLocks noChangeAspect="1"/>
          </p:cNvPicPr>
          <p:nvPr/>
        </p:nvPicPr>
        <p:blipFill>
          <a:blip r:embed="rId2"/>
          <a:stretch>
            <a:fillRect/>
          </a:stretch>
        </p:blipFill>
        <p:spPr>
          <a:xfrm>
            <a:off x="342401" y="274046"/>
            <a:ext cx="11507197" cy="6309907"/>
          </a:xfrm>
          <a:prstGeom prst="rect">
            <a:avLst/>
          </a:prstGeom>
        </p:spPr>
      </p:pic>
    </p:spTree>
    <p:extLst>
      <p:ext uri="{BB962C8B-B14F-4D97-AF65-F5344CB8AC3E}">
        <p14:creationId xmlns:p14="http://schemas.microsoft.com/office/powerpoint/2010/main" val="4026774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62029-89A4-488B-B1E6-61AA316DC54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7479937-1539-42AB-9544-BB073D5E6D13}"/>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635BD610-4149-4564-858B-B91F3C612BC8}"/>
              </a:ext>
            </a:extLst>
          </p:cNvPr>
          <p:cNvPicPr>
            <a:picLocks noChangeAspect="1"/>
          </p:cNvPicPr>
          <p:nvPr/>
        </p:nvPicPr>
        <p:blipFill>
          <a:blip r:embed="rId2"/>
          <a:stretch>
            <a:fillRect/>
          </a:stretch>
        </p:blipFill>
        <p:spPr>
          <a:xfrm>
            <a:off x="3048001" y="401267"/>
            <a:ext cx="5913368" cy="5874050"/>
          </a:xfrm>
          <a:prstGeom prst="rect">
            <a:avLst/>
          </a:prstGeom>
        </p:spPr>
      </p:pic>
    </p:spTree>
    <p:extLst>
      <p:ext uri="{BB962C8B-B14F-4D97-AF65-F5344CB8AC3E}">
        <p14:creationId xmlns:p14="http://schemas.microsoft.com/office/powerpoint/2010/main" val="2541237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249</TotalTime>
  <Words>239</Words>
  <Application>Microsoft Office PowerPoint</Application>
  <PresentationFormat>Widescreen</PresentationFormat>
  <Paragraphs>32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Proposal for improved passive building ventilation</vt:lpstr>
      <vt:lpstr>Benefits</vt:lpstr>
      <vt:lpstr>proposal</vt:lpstr>
      <vt:lpstr>Materials (four total doors N/S hallway)</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Proposal for improved building ventilation</dc:title>
  <dc:creator>John Cummings</dc:creator>
  <cp:lastModifiedBy>John Cummings</cp:lastModifiedBy>
  <cp:revision>8</cp:revision>
  <dcterms:created xsi:type="dcterms:W3CDTF">2026-07-27T12:41:47Z</dcterms:created>
  <dcterms:modified xsi:type="dcterms:W3CDTF">2026-07-27T16:56:44Z</dcterms:modified>
</cp:coreProperties>
</file>